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5" r:id="rId12"/>
    <p:sldId id="269" r:id="rId13"/>
    <p:sldId id="270" r:id="rId14"/>
    <p:sldId id="268" r:id="rId15"/>
    <p:sldId id="272" r:id="rId16"/>
    <p:sldId id="273" r:id="rId17"/>
    <p:sldId id="274" r:id="rId18"/>
    <p:sldId id="275" r:id="rId19"/>
    <p:sldId id="271" r:id="rId20"/>
    <p:sldId id="276" r:id="rId21"/>
    <p:sldId id="280" r:id="rId22"/>
    <p:sldId id="277" r:id="rId23"/>
    <p:sldId id="278" r:id="rId24"/>
    <p:sldId id="279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CB7-EEFD-4480-8C0E-E846456C4EEE}" type="datetimeFigureOut">
              <a:rPr lang="en-IN" smtClean="0"/>
              <a:t>15-04-2014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FDE7-16C0-44C9-A6A9-3F8DAF1CED55}" type="slidenum">
              <a:rPr lang="en-IN" smtClean="0"/>
              <a:t>‹#›</a:t>
            </a:fld>
            <a:endParaRPr lang="en-IN" dirty="0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CB7-EEFD-4480-8C0E-E846456C4EEE}" type="datetimeFigureOut">
              <a:rPr lang="en-IN" smtClean="0"/>
              <a:t>15-04-2014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FDE7-16C0-44C9-A6A9-3F8DAF1CED55}" type="slidenum">
              <a:rPr lang="en-IN" smtClean="0"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CB7-EEFD-4480-8C0E-E846456C4EEE}" type="datetimeFigureOut">
              <a:rPr lang="en-IN" smtClean="0"/>
              <a:t>15-04-2014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FDE7-16C0-44C9-A6A9-3F8DAF1CED55}" type="slidenum">
              <a:rPr lang="en-IN" smtClean="0"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CB7-EEFD-4480-8C0E-E846456C4EEE}" type="datetimeFigureOut">
              <a:rPr lang="en-IN" smtClean="0"/>
              <a:t>15-04-2014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FDE7-16C0-44C9-A6A9-3F8DAF1CED55}" type="slidenum">
              <a:rPr lang="en-IN" smtClean="0"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CB7-EEFD-4480-8C0E-E846456C4EEE}" type="datetimeFigureOut">
              <a:rPr lang="en-IN" smtClean="0"/>
              <a:t>15-04-2014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FDE7-16C0-44C9-A6A9-3F8DAF1CED55}" type="slidenum">
              <a:rPr lang="en-IN" smtClean="0"/>
              <a:t>‹#›</a:t>
            </a:fld>
            <a:endParaRPr lang="en-IN" dirty="0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CB7-EEFD-4480-8C0E-E846456C4EEE}" type="datetimeFigureOut">
              <a:rPr lang="en-IN" smtClean="0"/>
              <a:t>15-04-2014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FDE7-16C0-44C9-A6A9-3F8DAF1CED55}" type="slidenum">
              <a:rPr lang="en-IN" smtClean="0"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CB7-EEFD-4480-8C0E-E846456C4EEE}" type="datetimeFigureOut">
              <a:rPr lang="en-IN" smtClean="0"/>
              <a:t>15-04-2014</a:t>
            </a:fld>
            <a:endParaRPr lang="en-I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FDE7-16C0-44C9-A6A9-3F8DAF1CED55}" type="slidenum">
              <a:rPr lang="en-IN" smtClean="0"/>
              <a:t>‹#›</a:t>
            </a:fld>
            <a:endParaRPr lang="en-IN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CB7-EEFD-4480-8C0E-E846456C4EEE}" type="datetimeFigureOut">
              <a:rPr lang="en-IN" smtClean="0"/>
              <a:t>15-04-2014</a:t>
            </a:fld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FDE7-16C0-44C9-A6A9-3F8DAF1CED55}" type="slidenum">
              <a:rPr lang="en-IN" smtClean="0"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CB7-EEFD-4480-8C0E-E846456C4EEE}" type="datetimeFigureOut">
              <a:rPr lang="en-IN" smtClean="0"/>
              <a:t>15-04-2014</a:t>
            </a:fld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FDE7-16C0-44C9-A6A9-3F8DAF1CED55}" type="slidenum">
              <a:rPr lang="en-IN" smtClean="0"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CB7-EEFD-4480-8C0E-E846456C4EEE}" type="datetimeFigureOut">
              <a:rPr lang="en-IN" smtClean="0"/>
              <a:t>15-04-2014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FDE7-16C0-44C9-A6A9-3F8DAF1CED55}" type="slidenum">
              <a:rPr lang="en-IN" smtClean="0"/>
              <a:t>‹#›</a:t>
            </a:fld>
            <a:endParaRPr lang="en-IN" dirty="0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CB7-EEFD-4480-8C0E-E846456C4EEE}" type="datetimeFigureOut">
              <a:rPr lang="en-IN" smtClean="0"/>
              <a:t>15-04-2014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FDE7-16C0-44C9-A6A9-3F8DAF1CED55}" type="slidenum">
              <a:rPr lang="en-IN" smtClean="0"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D80E2CB7-EEFD-4480-8C0E-E846456C4EEE}" type="datetimeFigureOut">
              <a:rPr lang="en-IN" smtClean="0"/>
              <a:t>15-04-2014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ADBDFDE7-16C0-44C9-A6A9-3F8DAF1CED55}" type="slidenum">
              <a:rPr lang="en-IN" smtClean="0"/>
              <a:t>‹#›</a:t>
            </a:fld>
            <a:endParaRPr lang="en-IN" dirty="0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3068960"/>
            <a:ext cx="7772400" cy="3098775"/>
          </a:xfrm>
        </p:spPr>
        <p:txBody>
          <a:bodyPr>
            <a:normAutofit fontScale="90000"/>
          </a:bodyPr>
          <a:lstStyle/>
          <a:p>
            <a:r>
              <a:rPr lang="en-US" sz="8800" dirty="0" smtClean="0"/>
              <a:t>Some conditions of external nose</a:t>
            </a:r>
            <a:endParaRPr lang="en-IN" sz="8800" dirty="0"/>
          </a:p>
        </p:txBody>
      </p:sp>
    </p:spTree>
    <p:extLst>
      <p:ext uri="{BB962C8B-B14F-4D97-AF65-F5344CB8AC3E}">
        <p14:creationId xmlns:p14="http://schemas.microsoft.com/office/powerpoint/2010/main" val="51195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620688"/>
            <a:ext cx="7543800" cy="5616624"/>
          </a:xfrm>
        </p:spPr>
        <p:txBody>
          <a:bodyPr>
            <a:noAutofit/>
          </a:bodyPr>
          <a:lstStyle/>
          <a:p>
            <a:pPr algn="just"/>
            <a:r>
              <a:rPr lang="en-IN" sz="4000" dirty="0" smtClean="0"/>
              <a:t>Present </a:t>
            </a:r>
            <a:r>
              <a:rPr lang="en-IN" sz="4000" dirty="0"/>
              <a:t>as a mass on the dorsum of the nose or </a:t>
            </a:r>
            <a:r>
              <a:rPr lang="en-IN" sz="4000" dirty="0" smtClean="0"/>
              <a:t>intra-nasally</a:t>
            </a:r>
            <a:r>
              <a:rPr lang="en-IN" sz="4000" dirty="0"/>
              <a:t>, with a pit or sinus tract opening on the nasal dorsum, hair around the external opening, and discharge of pus or sebaceous material</a:t>
            </a:r>
            <a:r>
              <a:rPr lang="en-IN" sz="4000" dirty="0" smtClean="0"/>
              <a:t>.</a:t>
            </a:r>
          </a:p>
          <a:p>
            <a:pPr algn="just"/>
            <a:r>
              <a:rPr lang="en-IN" sz="4000" dirty="0" smtClean="0"/>
              <a:t>Typically </a:t>
            </a:r>
            <a:r>
              <a:rPr lang="en-IN" sz="4000" dirty="0"/>
              <a:t>manifest within the first month of life, and 73% are diagnosed in the first year of life.</a:t>
            </a:r>
            <a:endParaRPr lang="en-IN" sz="4000" dirty="0" smtClean="0"/>
          </a:p>
          <a:p>
            <a:pPr marL="0" indent="0" algn="just">
              <a:buNone/>
            </a:pP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333533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73216"/>
            <a:ext cx="6781800" cy="7989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Complications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548680"/>
            <a:ext cx="7543800" cy="4687416"/>
          </a:xfrm>
        </p:spPr>
        <p:txBody>
          <a:bodyPr>
            <a:noAutofit/>
          </a:bodyPr>
          <a:lstStyle/>
          <a:p>
            <a:r>
              <a:rPr lang="en-US" sz="4400" dirty="0" smtClean="0"/>
              <a:t>Intermittent inflammation</a:t>
            </a:r>
          </a:p>
          <a:p>
            <a:r>
              <a:rPr lang="en-US" sz="4400" dirty="0" smtClean="0"/>
              <a:t>Abscess</a:t>
            </a:r>
          </a:p>
          <a:p>
            <a:r>
              <a:rPr lang="en-US" sz="4400" dirty="0" smtClean="0"/>
              <a:t>Osteomyelitis</a:t>
            </a:r>
          </a:p>
          <a:p>
            <a:r>
              <a:rPr lang="en-US" sz="4400" dirty="0" smtClean="0"/>
              <a:t>Broaden nasal root</a:t>
            </a:r>
          </a:p>
          <a:p>
            <a:r>
              <a:rPr lang="en-US" sz="4400" dirty="0" smtClean="0"/>
              <a:t>Meningitis</a:t>
            </a:r>
          </a:p>
          <a:p>
            <a:r>
              <a:rPr lang="en-US" sz="4400" dirty="0" smtClean="0"/>
              <a:t>Cerebral Abscess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311779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451715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5576" y="4653136"/>
            <a:ext cx="75608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IN" sz="3200" dirty="0" smtClean="0"/>
              <a:t>CT scan reveals the bony defect, and MRI differentiates the </a:t>
            </a:r>
            <a:r>
              <a:rPr lang="en-IN" sz="3200" dirty="0" err="1" smtClean="0"/>
              <a:t>dermoid</a:t>
            </a:r>
            <a:r>
              <a:rPr lang="en-IN" sz="3200" dirty="0" smtClean="0"/>
              <a:t> element from brain tissue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42732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869160"/>
            <a:ext cx="7626424" cy="1303040"/>
          </a:xfrm>
        </p:spPr>
        <p:txBody>
          <a:bodyPr>
            <a:noAutofit/>
          </a:bodyPr>
          <a:lstStyle/>
          <a:p>
            <a:r>
              <a:rPr lang="en-IN" sz="3200" dirty="0"/>
              <a:t>CT scan reveals the bony defect, and MRI differentiates the </a:t>
            </a:r>
            <a:r>
              <a:rPr lang="en-IN" sz="3200" dirty="0" err="1"/>
              <a:t>dermoid</a:t>
            </a:r>
            <a:r>
              <a:rPr lang="en-IN" sz="3200" dirty="0"/>
              <a:t> element from brain tissue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22" y="952354"/>
            <a:ext cx="7536702" cy="3701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550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7984" y="4725144"/>
            <a:ext cx="4608512" cy="1447056"/>
          </a:xfrm>
        </p:spPr>
        <p:txBody>
          <a:bodyPr/>
          <a:lstStyle/>
          <a:p>
            <a:pPr algn="ctr"/>
            <a:r>
              <a:rPr lang="en-US" dirty="0" smtClean="0"/>
              <a:t>Nasal </a:t>
            </a:r>
            <a:r>
              <a:rPr lang="en-US" dirty="0" err="1" smtClean="0"/>
              <a:t>Glioma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476672"/>
            <a:ext cx="4680520" cy="561662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IN" sz="3400" dirty="0" smtClean="0"/>
              <a:t>Firm </a:t>
            </a:r>
            <a:r>
              <a:rPr lang="en-IN" sz="3400" dirty="0"/>
              <a:t>masses which are </a:t>
            </a:r>
            <a:r>
              <a:rPr lang="en-IN" sz="3400" dirty="0" smtClean="0"/>
              <a:t>non-pulsatile</a:t>
            </a:r>
            <a:r>
              <a:rPr lang="en-IN" sz="3400" dirty="0"/>
              <a:t>, present on the nasal dorsum and/or arise from the lateral nasal wall, have </a:t>
            </a:r>
            <a:r>
              <a:rPr lang="en-IN" sz="3400" dirty="0" err="1"/>
              <a:t>telangiectasias</a:t>
            </a:r>
            <a:r>
              <a:rPr lang="en-IN" sz="3400" dirty="0"/>
              <a:t> of the overlying skin, and do not enlarge with bilateral compression of the internal jugular veins </a:t>
            </a:r>
            <a:r>
              <a:rPr lang="en-IN" sz="3400" b="1" dirty="0"/>
              <a:t>(Furstenberg test). 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68760"/>
            <a:ext cx="4128459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04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01208"/>
            <a:ext cx="6781800" cy="87099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Nasal </a:t>
            </a:r>
            <a:r>
              <a:rPr lang="en-US" dirty="0" err="1" smtClean="0"/>
              <a:t>Encephaloceles</a:t>
            </a:r>
            <a:r>
              <a:rPr lang="en-US" dirty="0" smtClean="0"/>
              <a:t> </a:t>
            </a:r>
            <a:endParaRPr lang="en-IN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6913408" cy="480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4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76672"/>
            <a:ext cx="8208912" cy="5544616"/>
          </a:xfrm>
        </p:spPr>
        <p:txBody>
          <a:bodyPr>
            <a:noAutofit/>
          </a:bodyPr>
          <a:lstStyle/>
          <a:p>
            <a:r>
              <a:rPr lang="en-IN" sz="3500" dirty="0" err="1"/>
              <a:t>Encephaloceles</a:t>
            </a:r>
            <a:r>
              <a:rPr lang="en-IN" sz="3500" dirty="0"/>
              <a:t> may present </a:t>
            </a:r>
            <a:r>
              <a:rPr lang="en-IN" sz="3500" dirty="0" smtClean="0"/>
              <a:t>as:</a:t>
            </a:r>
          </a:p>
          <a:p>
            <a:pPr lvl="1"/>
            <a:r>
              <a:rPr lang="en-IN" sz="3500" dirty="0" smtClean="0"/>
              <a:t>Nasal </a:t>
            </a:r>
            <a:r>
              <a:rPr lang="en-IN" sz="3500" dirty="0"/>
              <a:t>broadening </a:t>
            </a:r>
            <a:endParaRPr lang="en-IN" sz="3500" dirty="0" smtClean="0"/>
          </a:p>
          <a:p>
            <a:pPr lvl="1"/>
            <a:r>
              <a:rPr lang="en-IN" sz="3500" dirty="0" smtClean="0"/>
              <a:t>A </a:t>
            </a:r>
            <a:r>
              <a:rPr lang="en-IN" sz="3500" dirty="0"/>
              <a:t>blue, pulsatile, compressible mass near the nasal bridge </a:t>
            </a:r>
            <a:endParaRPr lang="en-IN" sz="3500" dirty="0" smtClean="0"/>
          </a:p>
          <a:p>
            <a:pPr lvl="1"/>
            <a:r>
              <a:rPr lang="en-IN" sz="3500" dirty="0" err="1" smtClean="0"/>
              <a:t>Transilluminates</a:t>
            </a:r>
            <a:endParaRPr lang="en-IN" sz="3500" dirty="0" smtClean="0"/>
          </a:p>
          <a:p>
            <a:pPr lvl="1"/>
            <a:r>
              <a:rPr lang="en-IN" sz="3500" dirty="0" smtClean="0"/>
              <a:t>Enlarges </a:t>
            </a:r>
            <a:r>
              <a:rPr lang="en-IN" sz="3500" dirty="0"/>
              <a:t>with crying or with bilateral compression of the internal jugular veins, </a:t>
            </a:r>
            <a:endParaRPr lang="en-IN" sz="3500" dirty="0" smtClean="0"/>
          </a:p>
          <a:p>
            <a:pPr lvl="1"/>
            <a:r>
              <a:rPr lang="en-IN" sz="3500" dirty="0" smtClean="0"/>
              <a:t>An </a:t>
            </a:r>
            <a:r>
              <a:rPr lang="en-IN" sz="3500" dirty="0"/>
              <a:t>intranasal mass arising from the cribriform plate. </a:t>
            </a:r>
          </a:p>
        </p:txBody>
      </p:sp>
    </p:spTree>
    <p:extLst>
      <p:ext uri="{BB962C8B-B14F-4D97-AF65-F5344CB8AC3E}">
        <p14:creationId xmlns:p14="http://schemas.microsoft.com/office/powerpoint/2010/main" val="96386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229200"/>
            <a:ext cx="6781800" cy="943000"/>
          </a:xfrm>
        </p:spPr>
        <p:txBody>
          <a:bodyPr/>
          <a:lstStyle/>
          <a:p>
            <a:r>
              <a:rPr lang="en-US" dirty="0" smtClean="0"/>
              <a:t>Treatment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4615408"/>
          </a:xfrm>
        </p:spPr>
        <p:txBody>
          <a:bodyPr>
            <a:normAutofit/>
          </a:bodyPr>
          <a:lstStyle/>
          <a:p>
            <a:r>
              <a:rPr lang="en-IN" sz="3600" dirty="0" smtClean="0"/>
              <a:t>Complete </a:t>
            </a:r>
            <a:r>
              <a:rPr lang="en-IN" sz="3600" dirty="0"/>
              <a:t>cyst and sinus tract excision. </a:t>
            </a:r>
            <a:endParaRPr lang="en-IN" sz="3600" dirty="0" smtClean="0"/>
          </a:p>
          <a:p>
            <a:r>
              <a:rPr lang="en-IN" sz="3600" dirty="0" smtClean="0"/>
              <a:t>If </a:t>
            </a:r>
            <a:r>
              <a:rPr lang="en-IN" sz="3600" dirty="0"/>
              <a:t>an intracranial cyst exists, a combined craniofacial approach with neurosurgical consultation is required. </a:t>
            </a:r>
            <a:endParaRPr lang="en-IN" sz="3600" dirty="0" smtClean="0"/>
          </a:p>
          <a:p>
            <a:r>
              <a:rPr lang="en-IN" sz="3600" dirty="0" smtClean="0"/>
              <a:t>Recurrence </a:t>
            </a:r>
            <a:r>
              <a:rPr lang="en-IN" sz="3600" dirty="0"/>
              <a:t>is attributed to incomplete excision.</a:t>
            </a:r>
          </a:p>
        </p:txBody>
      </p:sp>
    </p:spTree>
    <p:extLst>
      <p:ext uri="{BB962C8B-B14F-4D97-AF65-F5344CB8AC3E}">
        <p14:creationId xmlns:p14="http://schemas.microsoft.com/office/powerpoint/2010/main" val="144452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Rhinophyma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5907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4509120"/>
            <a:ext cx="7501880" cy="1600200"/>
          </a:xfrm>
        </p:spPr>
        <p:txBody>
          <a:bodyPr>
            <a:normAutofit/>
          </a:bodyPr>
          <a:lstStyle/>
          <a:p>
            <a:pPr algn="just"/>
            <a:r>
              <a:rPr lang="en-IN" sz="3200" dirty="0"/>
              <a:t>It is a descriptive term derived from the Greek "</a:t>
            </a:r>
            <a:r>
              <a:rPr lang="en-IN" sz="3200" dirty="0" err="1"/>
              <a:t>rhis</a:t>
            </a:r>
            <a:r>
              <a:rPr lang="en-IN" sz="3200" dirty="0"/>
              <a:t>" meaning nose and "</a:t>
            </a:r>
            <a:r>
              <a:rPr lang="en-IN" sz="3200" dirty="0" err="1"/>
              <a:t>phyma</a:t>
            </a:r>
            <a:r>
              <a:rPr lang="en-IN" sz="3200" dirty="0"/>
              <a:t>" </a:t>
            </a:r>
            <a:r>
              <a:rPr lang="en-IN" sz="3200" dirty="0" smtClean="0"/>
              <a:t>meaning  growth</a:t>
            </a:r>
            <a:r>
              <a:rPr lang="en-IN" sz="3200" dirty="0"/>
              <a:t>.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76673"/>
            <a:ext cx="4683890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971" y="476672"/>
            <a:ext cx="2588585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06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Congenital  Midline nasal masses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8056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4784550" cy="309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72816"/>
            <a:ext cx="3855823" cy="309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06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212976"/>
            <a:ext cx="2895972" cy="289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32656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03" y="3212976"/>
            <a:ext cx="2695537" cy="295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726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85800"/>
            <a:ext cx="8856984" cy="5407496"/>
          </a:xfrm>
        </p:spPr>
        <p:txBody>
          <a:bodyPr>
            <a:normAutofit lnSpcReduction="10000"/>
          </a:bodyPr>
          <a:lstStyle/>
          <a:p>
            <a:pPr algn="just"/>
            <a:r>
              <a:rPr lang="en-IN" sz="4000" dirty="0" smtClean="0"/>
              <a:t>Typically </a:t>
            </a:r>
            <a:r>
              <a:rPr lang="en-IN" sz="4000" dirty="0"/>
              <a:t>afflicts white males between 40 and 60 years of </a:t>
            </a:r>
            <a:r>
              <a:rPr lang="en-IN" sz="4000" dirty="0" smtClean="0"/>
              <a:t>age. </a:t>
            </a:r>
            <a:endParaRPr lang="en-IN" sz="4000" dirty="0"/>
          </a:p>
          <a:p>
            <a:pPr algn="just"/>
            <a:r>
              <a:rPr lang="en-IN" sz="4000" dirty="0" smtClean="0"/>
              <a:t>It </a:t>
            </a:r>
            <a:r>
              <a:rPr lang="en-IN" sz="4000" dirty="0"/>
              <a:t>is far more common in men than women, with the ration of 12:1 generally reported. </a:t>
            </a:r>
            <a:endParaRPr lang="en-IN" sz="4000" dirty="0" smtClean="0"/>
          </a:p>
          <a:p>
            <a:pPr algn="just"/>
            <a:r>
              <a:rPr lang="en-IN" sz="4000" dirty="0" smtClean="0"/>
              <a:t>This </a:t>
            </a:r>
            <a:r>
              <a:rPr lang="en-IN" sz="4000" dirty="0"/>
              <a:t>is very interesting when you consider that the disease is the end-stage of acne rosacea, which is three times more common in females. 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7709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476672"/>
            <a:ext cx="8928992" cy="5616624"/>
          </a:xfrm>
        </p:spPr>
        <p:txBody>
          <a:bodyPr/>
          <a:lstStyle/>
          <a:p>
            <a:r>
              <a:rPr lang="en-IN" sz="2800" dirty="0"/>
              <a:t>It begins as an accentuation of the normal flush reaction in </a:t>
            </a:r>
            <a:r>
              <a:rPr lang="en-IN" sz="2800" dirty="0" smtClean="0"/>
              <a:t>and </a:t>
            </a:r>
            <a:r>
              <a:rPr lang="en-IN" sz="2800" dirty="0"/>
              <a:t>can involve the nose, central forehead, malar areas, and chin. </a:t>
            </a:r>
          </a:p>
          <a:p>
            <a:r>
              <a:rPr lang="en-IN" sz="2800" dirty="0" smtClean="0"/>
              <a:t>With </a:t>
            </a:r>
            <a:r>
              <a:rPr lang="en-IN" sz="2800" dirty="0"/>
              <a:t>time, the vessels of the nose become progressively dilated and the skin thickens and may become involved with cysts and pustules, and the skin can be quite oily. </a:t>
            </a:r>
            <a:endParaRPr lang="en-IN" sz="2800" dirty="0" smtClean="0"/>
          </a:p>
          <a:p>
            <a:r>
              <a:rPr lang="en-IN" sz="2800" dirty="0" smtClean="0"/>
              <a:t>The </a:t>
            </a:r>
            <a:r>
              <a:rPr lang="en-IN" sz="2800" dirty="0"/>
              <a:t>nose thickens at the tip and sebaceous glands hypertrophy. </a:t>
            </a:r>
          </a:p>
          <a:p>
            <a:r>
              <a:rPr lang="en-IN" sz="2800" dirty="0" smtClean="0"/>
              <a:t>As </a:t>
            </a:r>
            <a:r>
              <a:rPr lang="en-IN" sz="2800" dirty="0"/>
              <a:t>the deformity worsens, pits, nodules, fissures, </a:t>
            </a:r>
            <a:r>
              <a:rPr lang="en-IN" sz="2800" dirty="0" err="1"/>
              <a:t>lobulations</a:t>
            </a:r>
            <a:r>
              <a:rPr lang="en-IN" sz="2800" dirty="0"/>
              <a:t>, and pedunculation contort the nose into monstrous cosmetic problems. </a:t>
            </a:r>
            <a:endParaRPr lang="en-IN" sz="2800" dirty="0" smtClean="0"/>
          </a:p>
          <a:p>
            <a:r>
              <a:rPr lang="en-IN" sz="2800" dirty="0" smtClean="0"/>
              <a:t>There </a:t>
            </a:r>
            <a:r>
              <a:rPr lang="en-IN" sz="2800" dirty="0"/>
              <a:t>is no uniformity in the end stage or final appearance. 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2616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5589240"/>
            <a:ext cx="7364288" cy="5829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Treatment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85800"/>
            <a:ext cx="8784976" cy="4759424"/>
          </a:xfrm>
        </p:spPr>
        <p:txBody>
          <a:bodyPr>
            <a:normAutofit lnSpcReduction="10000"/>
          </a:bodyPr>
          <a:lstStyle/>
          <a:p>
            <a:r>
              <a:rPr lang="en-IN" sz="2800" dirty="0" smtClean="0"/>
              <a:t>Partial </a:t>
            </a:r>
            <a:r>
              <a:rPr lang="en-IN" sz="2800" dirty="0"/>
              <a:t>thickness excision as the treatment of choice, and this has been termed "decortication." </a:t>
            </a:r>
          </a:p>
          <a:p>
            <a:r>
              <a:rPr lang="en-IN" sz="2800" dirty="0" smtClean="0"/>
              <a:t>Decortication </a:t>
            </a:r>
            <a:r>
              <a:rPr lang="en-IN" sz="2800" dirty="0"/>
              <a:t>has been performed using cryosurgical techniques, chemical peels, </a:t>
            </a:r>
            <a:r>
              <a:rPr lang="en-IN" sz="2800" dirty="0" err="1"/>
              <a:t>dermabrasion</a:t>
            </a:r>
            <a:r>
              <a:rPr lang="en-IN" sz="2800" dirty="0"/>
              <a:t>, the cold scalpel, the Shaw knife (a thermally heated scalpel), the </a:t>
            </a:r>
            <a:r>
              <a:rPr lang="en-IN" sz="2800" dirty="0" err="1"/>
              <a:t>Bovie</a:t>
            </a:r>
            <a:r>
              <a:rPr lang="en-IN" sz="2800" dirty="0"/>
              <a:t>, hot wire loops, and the Argon and CO2 lasers. The scalpel and </a:t>
            </a:r>
            <a:r>
              <a:rPr lang="en-IN" sz="2800" dirty="0" err="1"/>
              <a:t>dermabrader</a:t>
            </a:r>
            <a:r>
              <a:rPr lang="en-IN" sz="2800" dirty="0"/>
              <a:t> often lead to significant bleeding that can compromise accuracy. </a:t>
            </a:r>
            <a:endParaRPr lang="en-IN" sz="2800" dirty="0" smtClean="0"/>
          </a:p>
          <a:p>
            <a:r>
              <a:rPr lang="en-IN" sz="2800" dirty="0" smtClean="0"/>
              <a:t>Electrosurgical </a:t>
            </a:r>
            <a:r>
              <a:rPr lang="en-IN" sz="2800" dirty="0"/>
              <a:t>techniques are better, but most authors now recommend use of the CO2 laser which can allow operation in a near bloodless field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9155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Lupus vulgaris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1558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2214"/>
            <a:ext cx="3728000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95936" y="476672"/>
            <a:ext cx="496855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3600" dirty="0" smtClean="0"/>
              <a:t>Lupus vulgaris is the most common morphological variant of cutaneous tuberculosis, accounting for approximately 59% of cases of cutaneous tuberculosis in India.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3600" dirty="0" smtClean="0"/>
              <a:t>It is more common in females than males</a:t>
            </a:r>
            <a:endParaRPr lang="en-IN" sz="3600" dirty="0"/>
          </a:p>
        </p:txBody>
      </p:sp>
    </p:spTree>
    <p:extLst>
      <p:ext uri="{BB962C8B-B14F-4D97-AF65-F5344CB8AC3E}">
        <p14:creationId xmlns:p14="http://schemas.microsoft.com/office/powerpoint/2010/main" val="6492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Apple jelly nodules</a:t>
            </a:r>
            <a:endParaRPr lang="en-IN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4664"/>
            <a:ext cx="5589141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24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476672"/>
            <a:ext cx="8928992" cy="5544616"/>
          </a:xfrm>
        </p:spPr>
        <p:txBody>
          <a:bodyPr>
            <a:normAutofit fontScale="92500" lnSpcReduction="10000"/>
          </a:bodyPr>
          <a:lstStyle/>
          <a:p>
            <a:r>
              <a:rPr lang="en-IN" sz="3600" dirty="0" smtClean="0"/>
              <a:t>More </a:t>
            </a:r>
            <a:r>
              <a:rPr lang="en-IN" sz="3600" dirty="0"/>
              <a:t>often encountered than frank tuberculosis of nasal mucosa.</a:t>
            </a:r>
          </a:p>
          <a:p>
            <a:r>
              <a:rPr lang="en-US" sz="3600" dirty="0" smtClean="0"/>
              <a:t>It is acquired:</a:t>
            </a:r>
          </a:p>
          <a:p>
            <a:pPr lvl="1"/>
            <a:r>
              <a:rPr lang="en-IN" sz="3600" dirty="0" smtClean="0"/>
              <a:t>Either </a:t>
            </a:r>
            <a:r>
              <a:rPr lang="en-IN" sz="3600" dirty="0"/>
              <a:t>exogenously by direct inoculation of the bacilli </a:t>
            </a:r>
            <a:endParaRPr lang="en-IN" sz="3600" dirty="0" smtClean="0"/>
          </a:p>
          <a:p>
            <a:pPr lvl="1"/>
            <a:r>
              <a:rPr lang="en-IN" sz="3600" dirty="0" smtClean="0"/>
              <a:t>Or </a:t>
            </a:r>
            <a:r>
              <a:rPr lang="en-IN" sz="3600" dirty="0"/>
              <a:t>endogenously by </a:t>
            </a:r>
            <a:r>
              <a:rPr lang="en-IN" sz="3600" dirty="0" smtClean="0"/>
              <a:t>haematogenous</a:t>
            </a:r>
          </a:p>
          <a:p>
            <a:pPr lvl="1"/>
            <a:r>
              <a:rPr lang="en-IN" sz="3600" dirty="0" smtClean="0"/>
              <a:t>Or lymphatic, </a:t>
            </a:r>
            <a:r>
              <a:rPr lang="en-IN" sz="3600" dirty="0"/>
              <a:t>spread from an underlying distant focus. </a:t>
            </a:r>
            <a:endParaRPr lang="en-IN" sz="3600" dirty="0" smtClean="0"/>
          </a:p>
          <a:p>
            <a:r>
              <a:rPr lang="en-IN" sz="3600" dirty="0" smtClean="0"/>
              <a:t>Seen </a:t>
            </a:r>
            <a:r>
              <a:rPr lang="en-IN" sz="3600" dirty="0"/>
              <a:t>in patients with moderate or high degree of immunity. 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4252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764704"/>
            <a:ext cx="7543800" cy="5616624"/>
          </a:xfrm>
        </p:spPr>
        <p:txBody>
          <a:bodyPr>
            <a:normAutofit lnSpcReduction="10000"/>
          </a:bodyPr>
          <a:lstStyle/>
          <a:p>
            <a:r>
              <a:rPr lang="en-IN" sz="3200" dirty="0"/>
              <a:t>The classical lesions consist of reddish-brown plaque with “apple-jelly” colour on </a:t>
            </a:r>
            <a:r>
              <a:rPr lang="en-IN" sz="3200" dirty="0" err="1"/>
              <a:t>diascopy</a:t>
            </a:r>
            <a:r>
              <a:rPr lang="en-IN" sz="3200" dirty="0"/>
              <a:t>. </a:t>
            </a:r>
            <a:endParaRPr lang="en-IN" sz="3200" dirty="0" smtClean="0"/>
          </a:p>
          <a:p>
            <a:r>
              <a:rPr lang="en-IN" sz="3200" dirty="0" smtClean="0"/>
              <a:t>The </a:t>
            </a:r>
            <a:r>
              <a:rPr lang="en-IN" sz="3200" dirty="0"/>
              <a:t>lesions progress by peripheral extension and central healing, atrophy and scarring. and affects the nasal vestibule, the </a:t>
            </a:r>
            <a:r>
              <a:rPr lang="en-IN" sz="3200" dirty="0" err="1"/>
              <a:t>septm</a:t>
            </a:r>
            <a:r>
              <a:rPr lang="en-IN" sz="3200" dirty="0"/>
              <a:t> and the </a:t>
            </a:r>
            <a:r>
              <a:rPr lang="en-IN" sz="3200" dirty="0" err="1"/>
              <a:t>ala.</a:t>
            </a:r>
            <a:r>
              <a:rPr lang="en-IN" sz="3200" dirty="0"/>
              <a:t> </a:t>
            </a:r>
            <a:endParaRPr lang="en-IN" sz="3200" dirty="0" smtClean="0"/>
          </a:p>
          <a:p>
            <a:r>
              <a:rPr lang="en-IN" sz="3200" dirty="0" smtClean="0"/>
              <a:t>If </a:t>
            </a:r>
            <a:r>
              <a:rPr lang="en-IN" sz="3200" dirty="0"/>
              <a:t>untreated it is slowly destructive and can lead to gross and </a:t>
            </a:r>
            <a:r>
              <a:rPr lang="en-IN" sz="3200" dirty="0" err="1"/>
              <a:t>embarrssing</a:t>
            </a:r>
            <a:r>
              <a:rPr lang="en-IN" sz="3200" dirty="0"/>
              <a:t> deformity. </a:t>
            </a:r>
          </a:p>
          <a:p>
            <a:r>
              <a:rPr lang="en-IN" sz="3200" dirty="0" smtClean="0"/>
              <a:t>The </a:t>
            </a:r>
            <a:r>
              <a:rPr lang="en-IN" sz="3200" dirty="0"/>
              <a:t>symptoms include ulceration with sanguineous </a:t>
            </a:r>
            <a:r>
              <a:rPr lang="en-IN" sz="3200" dirty="0" err="1"/>
              <a:t>mucopurulent</a:t>
            </a:r>
            <a:r>
              <a:rPr lang="en-IN" sz="3200" dirty="0"/>
              <a:t> discharge.</a:t>
            </a:r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307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476672"/>
            <a:ext cx="7543800" cy="5616624"/>
          </a:xfrm>
        </p:spPr>
        <p:txBody>
          <a:bodyPr>
            <a:normAutofit/>
          </a:bodyPr>
          <a:lstStyle/>
          <a:p>
            <a:r>
              <a:rPr lang="en-IN" sz="6000" dirty="0"/>
              <a:t>Congenital midline nasal masses </a:t>
            </a:r>
            <a:r>
              <a:rPr lang="en-IN" sz="6000" dirty="0" smtClean="0"/>
              <a:t>include:</a:t>
            </a:r>
          </a:p>
          <a:p>
            <a:pPr lvl="1"/>
            <a:r>
              <a:rPr lang="en-IN" sz="6000" dirty="0" smtClean="0"/>
              <a:t>Nasal </a:t>
            </a:r>
            <a:r>
              <a:rPr lang="en-IN" sz="6000" dirty="0" err="1" smtClean="0"/>
              <a:t>dermoids</a:t>
            </a:r>
            <a:r>
              <a:rPr lang="en-IN" sz="6000" dirty="0" smtClean="0"/>
              <a:t>.</a:t>
            </a:r>
          </a:p>
          <a:p>
            <a:pPr lvl="1"/>
            <a:r>
              <a:rPr lang="en-IN" sz="6000" dirty="0" smtClean="0"/>
              <a:t>Nasal </a:t>
            </a:r>
            <a:r>
              <a:rPr lang="en-IN" sz="6000" dirty="0" err="1" smtClean="0"/>
              <a:t>gliomas</a:t>
            </a:r>
            <a:r>
              <a:rPr lang="en-IN" sz="6000" dirty="0" smtClean="0"/>
              <a:t>.</a:t>
            </a:r>
          </a:p>
          <a:p>
            <a:pPr lvl="1"/>
            <a:r>
              <a:rPr lang="en-IN" sz="6000" dirty="0" err="1" smtClean="0"/>
              <a:t>Encephaloceles</a:t>
            </a:r>
            <a:r>
              <a:rPr lang="en-IN" sz="6000" dirty="0" smtClean="0"/>
              <a:t>. </a:t>
            </a:r>
            <a:endParaRPr lang="en-IN" sz="6000" dirty="0"/>
          </a:p>
        </p:txBody>
      </p:sp>
    </p:spTree>
    <p:extLst>
      <p:ext uri="{BB962C8B-B14F-4D97-AF65-F5344CB8AC3E}">
        <p14:creationId xmlns:p14="http://schemas.microsoft.com/office/powerpoint/2010/main" val="210874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5335488"/>
          </a:xfrm>
        </p:spPr>
        <p:txBody>
          <a:bodyPr/>
          <a:lstStyle/>
          <a:p>
            <a:r>
              <a:rPr lang="en-IN" sz="3200" dirty="0"/>
              <a:t>The diagnosis is based on histopathology of a deep biopsy from the ulcerated </a:t>
            </a:r>
            <a:r>
              <a:rPr lang="en-IN" sz="3200" dirty="0" smtClean="0"/>
              <a:t>site.</a:t>
            </a:r>
          </a:p>
          <a:p>
            <a:r>
              <a:rPr lang="en-IN" sz="3200" dirty="0"/>
              <a:t>A deep biopsy of the lesion supported with tests like PCR for TB is the correct approach if there is any doubt about the diagnosis</a:t>
            </a:r>
            <a:r>
              <a:rPr lang="en-IN" sz="3200" dirty="0" smtClean="0"/>
              <a:t>.</a:t>
            </a:r>
          </a:p>
          <a:p>
            <a:r>
              <a:rPr lang="en-IN" sz="3200" dirty="0"/>
              <a:t>The differential diagnosis of this clinical picture includes lupus erythematosus, rosacea. </a:t>
            </a:r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7438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Basal cell carcinoma (BCC)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4192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200" y="383525"/>
            <a:ext cx="3062620" cy="20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525"/>
            <a:ext cx="3341853" cy="506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829" y="404663"/>
            <a:ext cx="2802812" cy="4248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672" y="2528899"/>
            <a:ext cx="2918902" cy="35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76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476672"/>
            <a:ext cx="8928992" cy="5623520"/>
          </a:xfrm>
        </p:spPr>
        <p:txBody>
          <a:bodyPr>
            <a:normAutofit lnSpcReduction="10000"/>
          </a:bodyPr>
          <a:lstStyle/>
          <a:p>
            <a:pPr algn="just"/>
            <a:r>
              <a:rPr lang="en-IN" sz="4000" dirty="0" smtClean="0"/>
              <a:t>BCC </a:t>
            </a:r>
            <a:r>
              <a:rPr lang="en-IN" sz="4000" dirty="0"/>
              <a:t>is the most common skin cancer in humans. </a:t>
            </a:r>
            <a:endParaRPr lang="en-IN" sz="4000" dirty="0" smtClean="0"/>
          </a:p>
          <a:p>
            <a:pPr algn="just"/>
            <a:r>
              <a:rPr lang="en-IN" sz="4000" dirty="0" smtClean="0"/>
              <a:t>BCC </a:t>
            </a:r>
            <a:r>
              <a:rPr lang="en-IN" sz="4000" dirty="0" err="1" smtClean="0"/>
              <a:t>tumors</a:t>
            </a:r>
            <a:r>
              <a:rPr lang="en-IN" sz="4000" dirty="0" smtClean="0"/>
              <a:t> </a:t>
            </a:r>
            <a:r>
              <a:rPr lang="en-IN" sz="4000" dirty="0"/>
              <a:t>typically appear on sun-exposed skin, are slow growing, and rarely metastasize. </a:t>
            </a:r>
            <a:endParaRPr lang="en-IN" sz="4000" dirty="0" smtClean="0"/>
          </a:p>
          <a:p>
            <a:pPr algn="just"/>
            <a:r>
              <a:rPr lang="en-IN" sz="4000" dirty="0" smtClean="0"/>
              <a:t>Neglected </a:t>
            </a:r>
            <a:r>
              <a:rPr lang="en-IN" sz="4000" dirty="0" err="1"/>
              <a:t>tumors</a:t>
            </a:r>
            <a:r>
              <a:rPr lang="en-IN" sz="4000" dirty="0"/>
              <a:t> can lead to significant local destruction and even disfigurement. </a:t>
            </a:r>
          </a:p>
          <a:p>
            <a:pPr algn="just"/>
            <a:r>
              <a:rPr lang="en-IN" sz="4000" dirty="0" err="1" smtClean="0"/>
              <a:t>Tumors</a:t>
            </a:r>
            <a:r>
              <a:rPr lang="en-IN" sz="4000" dirty="0" smtClean="0"/>
              <a:t> </a:t>
            </a:r>
            <a:r>
              <a:rPr lang="en-IN" sz="4000" dirty="0"/>
              <a:t>usually arise from the epidermis or the outer root sheath of a hair follicle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2608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908720"/>
            <a:ext cx="7543800" cy="5184576"/>
          </a:xfrm>
        </p:spPr>
        <p:txBody>
          <a:bodyPr>
            <a:noAutofit/>
          </a:bodyPr>
          <a:lstStyle/>
          <a:p>
            <a:r>
              <a:rPr lang="en-IN" sz="3200" dirty="0"/>
              <a:t>Historically, men are affected twice as often as women. </a:t>
            </a:r>
            <a:endParaRPr lang="en-IN" sz="3200" dirty="0" smtClean="0"/>
          </a:p>
          <a:p>
            <a:r>
              <a:rPr lang="en-IN" sz="3200" dirty="0" smtClean="0"/>
              <a:t>The </a:t>
            </a:r>
            <a:r>
              <a:rPr lang="en-IN" sz="3200" dirty="0"/>
              <a:t>higher incidence in men is probably due to increased recreational and occupational exposure to the sun, although these differences are becoming less significant with changes in lifestyle. </a:t>
            </a:r>
          </a:p>
          <a:p>
            <a:r>
              <a:rPr lang="en-IN" sz="3200" dirty="0" smtClean="0"/>
              <a:t>The </a:t>
            </a:r>
            <a:r>
              <a:rPr lang="en-IN" sz="3200" dirty="0"/>
              <a:t>likelihood of developing basal cell carcinoma increases with age</a:t>
            </a:r>
            <a:r>
              <a:rPr lang="en-IN" sz="3200" dirty="0" smtClean="0"/>
              <a:t>.</a:t>
            </a:r>
          </a:p>
          <a:p>
            <a:r>
              <a:rPr lang="en-IN" sz="3200" dirty="0" smtClean="0"/>
              <a:t> BCC is </a:t>
            </a:r>
            <a:r>
              <a:rPr lang="en-IN" sz="3200" dirty="0"/>
              <a:t>rarely found in patients younger than 40 years. </a:t>
            </a:r>
          </a:p>
          <a:p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250539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229200"/>
            <a:ext cx="6781800" cy="943000"/>
          </a:xfrm>
        </p:spPr>
        <p:txBody>
          <a:bodyPr/>
          <a:lstStyle/>
          <a:p>
            <a:r>
              <a:rPr lang="en-US" dirty="0" err="1" smtClean="0"/>
              <a:t>Chracteristic</a:t>
            </a:r>
            <a:r>
              <a:rPr lang="en-US" dirty="0" smtClean="0"/>
              <a:t> features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548680"/>
            <a:ext cx="7543800" cy="4824536"/>
          </a:xfrm>
        </p:spPr>
        <p:txBody>
          <a:bodyPr>
            <a:normAutofit/>
          </a:bodyPr>
          <a:lstStyle/>
          <a:p>
            <a:r>
              <a:rPr lang="en-IN" sz="2800" dirty="0"/>
              <a:t>Waxy papules with central depression</a:t>
            </a:r>
          </a:p>
          <a:p>
            <a:r>
              <a:rPr lang="en-IN" sz="2800" dirty="0"/>
              <a:t>Pearly appearance</a:t>
            </a:r>
          </a:p>
          <a:p>
            <a:r>
              <a:rPr lang="en-IN" sz="2800" dirty="0"/>
              <a:t>Erosion or ulceration, often central</a:t>
            </a:r>
          </a:p>
          <a:p>
            <a:r>
              <a:rPr lang="en-IN" sz="2800" dirty="0"/>
              <a:t>Bleeding, especially when traumatized</a:t>
            </a:r>
          </a:p>
          <a:p>
            <a:r>
              <a:rPr lang="en-IN" sz="2800" dirty="0"/>
              <a:t>Crusting</a:t>
            </a:r>
          </a:p>
          <a:p>
            <a:r>
              <a:rPr lang="en-IN" sz="2800" dirty="0"/>
              <a:t>Rolled (raised) border</a:t>
            </a:r>
          </a:p>
          <a:p>
            <a:r>
              <a:rPr lang="en-IN" sz="2800" dirty="0"/>
              <a:t>Translucency</a:t>
            </a:r>
          </a:p>
          <a:p>
            <a:r>
              <a:rPr lang="en-IN" sz="2800" dirty="0" err="1"/>
              <a:t>Telangiectases</a:t>
            </a:r>
            <a:r>
              <a:rPr lang="en-IN" sz="2800" dirty="0"/>
              <a:t> over the surface</a:t>
            </a:r>
          </a:p>
          <a:p>
            <a:r>
              <a:rPr lang="en-IN" sz="2800" dirty="0"/>
              <a:t>Slow growing (0.5 cm in 1-2 y)</a:t>
            </a:r>
          </a:p>
        </p:txBody>
      </p:sp>
    </p:spTree>
    <p:extLst>
      <p:ext uri="{BB962C8B-B14F-4D97-AF65-F5344CB8AC3E}">
        <p14:creationId xmlns:p14="http://schemas.microsoft.com/office/powerpoint/2010/main" val="375743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157192"/>
            <a:ext cx="6781800" cy="1015008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Clinicopathological</a:t>
            </a:r>
            <a:r>
              <a:rPr lang="en-US" dirty="0" smtClean="0"/>
              <a:t> types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4687416"/>
          </a:xfrm>
        </p:spPr>
        <p:txBody>
          <a:bodyPr>
            <a:normAutofit/>
          </a:bodyPr>
          <a:lstStyle/>
          <a:p>
            <a:r>
              <a:rPr lang="en-IN" sz="4400" dirty="0"/>
              <a:t>Nodular - Cystic, pigmented, </a:t>
            </a:r>
            <a:r>
              <a:rPr lang="en-IN" sz="4400" dirty="0" err="1"/>
              <a:t>keratotic</a:t>
            </a:r>
            <a:endParaRPr lang="en-IN" sz="4400" dirty="0"/>
          </a:p>
          <a:p>
            <a:r>
              <a:rPr lang="en-IN" sz="4400" dirty="0"/>
              <a:t>Infiltrative</a:t>
            </a:r>
          </a:p>
          <a:p>
            <a:r>
              <a:rPr lang="en-IN" sz="4400" dirty="0" err="1"/>
              <a:t>Micronodular</a:t>
            </a:r>
            <a:endParaRPr lang="en-IN" sz="4400" dirty="0"/>
          </a:p>
          <a:p>
            <a:r>
              <a:rPr lang="en-IN" sz="4400" dirty="0" err="1"/>
              <a:t>Morpheaform</a:t>
            </a:r>
            <a:endParaRPr lang="en-IN" sz="4400" dirty="0"/>
          </a:p>
          <a:p>
            <a:r>
              <a:rPr lang="en-IN" sz="4400" dirty="0"/>
              <a:t>Superficial</a:t>
            </a:r>
          </a:p>
        </p:txBody>
      </p:sp>
    </p:spTree>
    <p:extLst>
      <p:ext uri="{BB962C8B-B14F-4D97-AF65-F5344CB8AC3E}">
        <p14:creationId xmlns:p14="http://schemas.microsoft.com/office/powerpoint/2010/main" val="319661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Surgical modalities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4687416"/>
          </a:xfrm>
        </p:spPr>
        <p:txBody>
          <a:bodyPr>
            <a:normAutofit fontScale="92500"/>
          </a:bodyPr>
          <a:lstStyle/>
          <a:p>
            <a:r>
              <a:rPr lang="en-IN" sz="2800" dirty="0" smtClean="0"/>
              <a:t>The </a:t>
            </a:r>
            <a:r>
              <a:rPr lang="en-IN" sz="2800" dirty="0"/>
              <a:t>goal of therapy for patients with BCC is removal of the </a:t>
            </a:r>
            <a:r>
              <a:rPr lang="en-IN" sz="2800" dirty="0" err="1"/>
              <a:t>tumor</a:t>
            </a:r>
            <a:r>
              <a:rPr lang="en-IN" sz="2800" dirty="0"/>
              <a:t> with the best possible cosmetic result.</a:t>
            </a:r>
          </a:p>
          <a:p>
            <a:r>
              <a:rPr lang="en-IN" sz="2800" dirty="0"/>
              <a:t>By far, surgical modalities are the most studied, most effective, and most used treatments for basal cell carcinoma. </a:t>
            </a:r>
            <a:endParaRPr lang="en-IN" sz="2800" dirty="0" smtClean="0"/>
          </a:p>
          <a:p>
            <a:r>
              <a:rPr lang="en-IN" sz="2800" dirty="0" smtClean="0"/>
              <a:t>Modalities </a:t>
            </a:r>
            <a:r>
              <a:rPr lang="en-IN" sz="2800" dirty="0"/>
              <a:t>used </a:t>
            </a:r>
            <a:r>
              <a:rPr lang="en-IN" sz="2800" dirty="0" smtClean="0"/>
              <a:t>include:</a:t>
            </a:r>
          </a:p>
          <a:p>
            <a:pPr lvl="1"/>
            <a:r>
              <a:rPr lang="en-IN" sz="2800" dirty="0" err="1" smtClean="0"/>
              <a:t>Electrodesiccation</a:t>
            </a:r>
            <a:r>
              <a:rPr lang="en-IN" sz="2800" dirty="0" smtClean="0"/>
              <a:t> </a:t>
            </a:r>
            <a:r>
              <a:rPr lang="en-IN" sz="2800" dirty="0"/>
              <a:t>and </a:t>
            </a:r>
            <a:r>
              <a:rPr lang="en-IN" sz="2800" dirty="0" smtClean="0"/>
              <a:t>curettage</a:t>
            </a:r>
          </a:p>
          <a:p>
            <a:pPr lvl="1"/>
            <a:r>
              <a:rPr lang="en-IN" sz="2800" dirty="0" smtClean="0"/>
              <a:t>Excisional surgery</a:t>
            </a:r>
          </a:p>
          <a:p>
            <a:pPr lvl="1"/>
            <a:r>
              <a:rPr lang="en-IN" sz="2800" dirty="0" err="1" smtClean="0"/>
              <a:t>Mohs</a:t>
            </a:r>
            <a:r>
              <a:rPr lang="en-IN" sz="2800" dirty="0" smtClean="0"/>
              <a:t> </a:t>
            </a:r>
            <a:r>
              <a:rPr lang="en-IN" sz="2800" dirty="0" err="1"/>
              <a:t>micrographically</a:t>
            </a:r>
            <a:r>
              <a:rPr lang="en-IN" sz="2800" dirty="0"/>
              <a:t> controlled </a:t>
            </a:r>
            <a:r>
              <a:rPr lang="en-IN" sz="2800" dirty="0" smtClean="0"/>
              <a:t>surgery</a:t>
            </a:r>
          </a:p>
          <a:p>
            <a:pPr lvl="1"/>
            <a:r>
              <a:rPr lang="en-IN" sz="2800" dirty="0" smtClean="0"/>
              <a:t>Cryosurgery</a:t>
            </a:r>
            <a:r>
              <a:rPr lang="en-IN" sz="2800" dirty="0"/>
              <a:t>. 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6305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476672"/>
            <a:ext cx="7543800" cy="5616624"/>
          </a:xfrm>
        </p:spPr>
        <p:txBody>
          <a:bodyPr>
            <a:normAutofit/>
          </a:bodyPr>
          <a:lstStyle/>
          <a:p>
            <a:pPr algn="just"/>
            <a:r>
              <a:rPr lang="en-IN" sz="4400" dirty="0"/>
              <a:t>These are rare congenital anomalies, estimated to occur in 1:20,000 to 40,000 births. </a:t>
            </a:r>
            <a:endParaRPr lang="en-IN" sz="4400" dirty="0" smtClean="0"/>
          </a:p>
          <a:p>
            <a:pPr algn="just"/>
            <a:r>
              <a:rPr lang="en-IN" sz="4400" dirty="0" smtClean="0"/>
              <a:t>Although </a:t>
            </a:r>
            <a:r>
              <a:rPr lang="en-IN" sz="4400" dirty="0"/>
              <a:t>rare, these disorders are clinically important because of their potential for connection to the central nervous system. </a:t>
            </a:r>
          </a:p>
        </p:txBody>
      </p:sp>
    </p:spTree>
    <p:extLst>
      <p:ext uri="{BB962C8B-B14F-4D97-AF65-F5344CB8AC3E}">
        <p14:creationId xmlns:p14="http://schemas.microsoft.com/office/powerpoint/2010/main" val="36783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476672"/>
            <a:ext cx="7842448" cy="5616624"/>
          </a:xfrm>
        </p:spPr>
        <p:txBody>
          <a:bodyPr>
            <a:noAutofit/>
          </a:bodyPr>
          <a:lstStyle/>
          <a:p>
            <a:pPr algn="just"/>
            <a:r>
              <a:rPr lang="en-IN" sz="3800" dirty="0"/>
              <a:t>Biopsy of a lesion with an intracranial connection can lead to meningitis or cerebrospinal fluid leak. </a:t>
            </a:r>
            <a:endParaRPr lang="en-IN" sz="3800" dirty="0" smtClean="0"/>
          </a:p>
          <a:p>
            <a:pPr algn="just"/>
            <a:r>
              <a:rPr lang="en-IN" sz="3800" dirty="0" smtClean="0"/>
              <a:t>The </a:t>
            </a:r>
            <a:r>
              <a:rPr lang="en-IN" sz="3800" dirty="0"/>
              <a:t>treatment of these masses is surgical excision. </a:t>
            </a:r>
            <a:endParaRPr lang="en-IN" sz="3800" dirty="0" smtClean="0"/>
          </a:p>
          <a:p>
            <a:pPr algn="just"/>
            <a:r>
              <a:rPr lang="en-IN" sz="3800" dirty="0" smtClean="0"/>
              <a:t>Preoperative </a:t>
            </a:r>
            <a:r>
              <a:rPr lang="en-IN" sz="3800" dirty="0"/>
              <a:t>knowledge of an intracranial connection allows for neurosurgical consultation and planning for craniotomy.</a:t>
            </a:r>
          </a:p>
        </p:txBody>
      </p:sp>
    </p:spTree>
    <p:extLst>
      <p:ext uri="{BB962C8B-B14F-4D97-AF65-F5344CB8AC3E}">
        <p14:creationId xmlns:p14="http://schemas.microsoft.com/office/powerpoint/2010/main" val="105215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The differential of a midline nasal mass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4000" dirty="0" smtClean="0"/>
              <a:t>Inflammatory lesions</a:t>
            </a:r>
          </a:p>
          <a:p>
            <a:r>
              <a:rPr lang="en-IN" sz="4000" dirty="0" smtClean="0"/>
              <a:t>Traumatic deformity</a:t>
            </a:r>
          </a:p>
          <a:p>
            <a:r>
              <a:rPr lang="en-IN" sz="4000" dirty="0" smtClean="0"/>
              <a:t>Benign neoplasms</a:t>
            </a:r>
          </a:p>
          <a:p>
            <a:r>
              <a:rPr lang="en-IN" sz="4000" dirty="0" smtClean="0"/>
              <a:t>Malignant neoplasms</a:t>
            </a:r>
          </a:p>
          <a:p>
            <a:r>
              <a:rPr lang="en-IN" sz="4000" dirty="0" smtClean="0"/>
              <a:t>Congenital </a:t>
            </a:r>
            <a:r>
              <a:rPr lang="en-IN" sz="4000" dirty="0"/>
              <a:t>masses</a:t>
            </a:r>
          </a:p>
        </p:txBody>
      </p:sp>
    </p:spTree>
    <p:extLst>
      <p:ext uri="{BB962C8B-B14F-4D97-AF65-F5344CB8AC3E}">
        <p14:creationId xmlns:p14="http://schemas.microsoft.com/office/powerpoint/2010/main" val="170835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Nasal </a:t>
            </a:r>
            <a:r>
              <a:rPr lang="en-US" dirty="0" err="1" smtClean="0"/>
              <a:t>Dermoids</a:t>
            </a:r>
            <a:endParaRPr lang="en-IN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3024336" cy="403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48680"/>
            <a:ext cx="5376597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6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476672"/>
            <a:ext cx="8136904" cy="5616624"/>
          </a:xfrm>
        </p:spPr>
        <p:txBody>
          <a:bodyPr>
            <a:noAutofit/>
          </a:bodyPr>
          <a:lstStyle/>
          <a:p>
            <a:pPr algn="just"/>
            <a:r>
              <a:rPr lang="en-IN" sz="4000" dirty="0"/>
              <a:t>Nasal </a:t>
            </a:r>
            <a:r>
              <a:rPr lang="en-IN" sz="4000" dirty="0" err="1"/>
              <a:t>dermoids</a:t>
            </a:r>
            <a:r>
              <a:rPr lang="en-IN" sz="4000" dirty="0"/>
              <a:t> are epithelial-lined cavities or sinus tracts with variable numbers of skin </a:t>
            </a:r>
            <a:r>
              <a:rPr lang="en-IN" sz="4000" dirty="0" smtClean="0"/>
              <a:t>appendages: </a:t>
            </a:r>
          </a:p>
          <a:p>
            <a:pPr lvl="1" algn="just"/>
            <a:r>
              <a:rPr lang="en-IN" sz="4000" dirty="0" smtClean="0"/>
              <a:t>Hair follicles</a:t>
            </a:r>
          </a:p>
          <a:p>
            <a:pPr lvl="1" algn="just"/>
            <a:r>
              <a:rPr lang="en-IN" sz="4000" dirty="0" smtClean="0"/>
              <a:t>Sebaceous glands</a:t>
            </a:r>
          </a:p>
          <a:p>
            <a:pPr lvl="1" algn="just"/>
            <a:r>
              <a:rPr lang="en-IN" sz="4000" dirty="0" err="1" smtClean="0"/>
              <a:t>Eccrine</a:t>
            </a:r>
            <a:r>
              <a:rPr lang="en-IN" sz="4000" dirty="0" smtClean="0"/>
              <a:t> </a:t>
            </a:r>
            <a:r>
              <a:rPr lang="en-IN" sz="4000" dirty="0"/>
              <a:t>glands.</a:t>
            </a:r>
          </a:p>
          <a:p>
            <a:pPr algn="just"/>
            <a:r>
              <a:rPr lang="en-IN" sz="4000" dirty="0" smtClean="0"/>
              <a:t>They </a:t>
            </a:r>
            <a:r>
              <a:rPr lang="en-IN" sz="4000" dirty="0"/>
              <a:t>constitute the most common congenital nasal anomaly</a:t>
            </a:r>
          </a:p>
        </p:txBody>
      </p:sp>
    </p:spTree>
    <p:extLst>
      <p:ext uri="{BB962C8B-B14F-4D97-AF65-F5344CB8AC3E}">
        <p14:creationId xmlns:p14="http://schemas.microsoft.com/office/powerpoint/2010/main" val="21939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404664"/>
            <a:ext cx="5328592" cy="5688631"/>
          </a:xfrm>
        </p:spPr>
        <p:txBody>
          <a:bodyPr>
            <a:normAutofit lnSpcReduction="10000"/>
          </a:bodyPr>
          <a:lstStyle/>
          <a:p>
            <a:pPr algn="just"/>
            <a:r>
              <a:rPr lang="en-IN" dirty="0"/>
              <a:t>Nasal </a:t>
            </a:r>
            <a:r>
              <a:rPr lang="en-IN" dirty="0" err="1"/>
              <a:t>dermoids</a:t>
            </a:r>
            <a:r>
              <a:rPr lang="en-IN" dirty="0"/>
              <a:t> may arise from clusters of epithelium trapped during ectodermal processes, or they may signify failure of ectodermal extensions into the </a:t>
            </a:r>
            <a:r>
              <a:rPr lang="en-IN" dirty="0" err="1"/>
              <a:t>fetal</a:t>
            </a:r>
            <a:r>
              <a:rPr lang="en-IN" dirty="0"/>
              <a:t> nasal septum to disappear as the septum fuses and ossifies. </a:t>
            </a:r>
            <a:endParaRPr lang="en-IN" dirty="0" smtClean="0"/>
          </a:p>
          <a:p>
            <a:pPr algn="just"/>
            <a:r>
              <a:rPr lang="en-IN" dirty="0" smtClean="0"/>
              <a:t>Dural </a:t>
            </a:r>
            <a:r>
              <a:rPr lang="en-IN" dirty="0"/>
              <a:t>attachments also may exist, creating a tract between the nasal skin and the </a:t>
            </a:r>
            <a:r>
              <a:rPr lang="en-IN" dirty="0" err="1"/>
              <a:t>dura</a:t>
            </a:r>
            <a:r>
              <a:rPr lang="en-IN" dirty="0"/>
              <a:t> that passes through the </a:t>
            </a:r>
            <a:r>
              <a:rPr lang="en-IN" dirty="0" err="1"/>
              <a:t>prenasal</a:t>
            </a:r>
            <a:r>
              <a:rPr lang="en-IN" dirty="0"/>
              <a:t> space (toward the foramen cecum) or </a:t>
            </a:r>
            <a:r>
              <a:rPr lang="en-IN" dirty="0" err="1"/>
              <a:t>fonticulus</a:t>
            </a:r>
            <a:r>
              <a:rPr lang="en-IN" dirty="0"/>
              <a:t>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700808"/>
            <a:ext cx="3168352" cy="293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056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762</TotalTime>
  <Words>1152</Words>
  <Application>Microsoft Office PowerPoint</Application>
  <PresentationFormat>On-screen Show (4:3)</PresentationFormat>
  <Paragraphs>113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NewsPrint</vt:lpstr>
      <vt:lpstr>Some conditions of external nose</vt:lpstr>
      <vt:lpstr>Congenital  Midline nasal masses</vt:lpstr>
      <vt:lpstr>PowerPoint Presentation</vt:lpstr>
      <vt:lpstr>PowerPoint Presentation</vt:lpstr>
      <vt:lpstr>PowerPoint Presentation</vt:lpstr>
      <vt:lpstr>The differential of a midline nasal mass</vt:lpstr>
      <vt:lpstr>Nasal Dermoids</vt:lpstr>
      <vt:lpstr>PowerPoint Presentation</vt:lpstr>
      <vt:lpstr>PowerPoint Presentation</vt:lpstr>
      <vt:lpstr>PowerPoint Presentation</vt:lpstr>
      <vt:lpstr>Complications</vt:lpstr>
      <vt:lpstr>PowerPoint Presentation</vt:lpstr>
      <vt:lpstr>CT scan reveals the bony defect, and MRI differentiates the dermoid element from brain tissue</vt:lpstr>
      <vt:lpstr>Nasal Glioma</vt:lpstr>
      <vt:lpstr>Nasal Encephaloceles </vt:lpstr>
      <vt:lpstr>PowerPoint Presentation</vt:lpstr>
      <vt:lpstr>Treatment</vt:lpstr>
      <vt:lpstr>Rhinophyma</vt:lpstr>
      <vt:lpstr>It is a descriptive term derived from the Greek "rhis" meaning nose and "phyma" meaning  growth.</vt:lpstr>
      <vt:lpstr>PowerPoint Presentation</vt:lpstr>
      <vt:lpstr>PowerPoint Presentation</vt:lpstr>
      <vt:lpstr>PowerPoint Presentation</vt:lpstr>
      <vt:lpstr>PowerPoint Presentation</vt:lpstr>
      <vt:lpstr>Treatment</vt:lpstr>
      <vt:lpstr>Lupus vulgaris</vt:lpstr>
      <vt:lpstr>PowerPoint Presentation</vt:lpstr>
      <vt:lpstr>Apple jelly nodules</vt:lpstr>
      <vt:lpstr>PowerPoint Presentation</vt:lpstr>
      <vt:lpstr>PowerPoint Presentation</vt:lpstr>
      <vt:lpstr>PowerPoint Presentation</vt:lpstr>
      <vt:lpstr>Basal cell carcinoma (BCC)</vt:lpstr>
      <vt:lpstr>PowerPoint Presentation</vt:lpstr>
      <vt:lpstr>PowerPoint Presentation</vt:lpstr>
      <vt:lpstr>PowerPoint Presentation</vt:lpstr>
      <vt:lpstr>Chracteristic features</vt:lpstr>
      <vt:lpstr>Clinicopathological types</vt:lpstr>
      <vt:lpstr>Surgical modalities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 conditions of external nose</dc:title>
  <dc:creator>DK</dc:creator>
  <cp:lastModifiedBy>DK</cp:lastModifiedBy>
  <cp:revision>24</cp:revision>
  <dcterms:created xsi:type="dcterms:W3CDTF">2014-04-15T16:02:52Z</dcterms:created>
  <dcterms:modified xsi:type="dcterms:W3CDTF">2014-04-16T04:44:54Z</dcterms:modified>
</cp:coreProperties>
</file>